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sldIdLst>
    <p:sldId id="256" r:id="rId2"/>
    <p:sldId id="261" r:id="rId3"/>
    <p:sldId id="259" r:id="rId4"/>
    <p:sldId id="260" r:id="rId5"/>
    <p:sldId id="257" r:id="rId6"/>
    <p:sldId id="258" r:id="rId7"/>
    <p:sldId id="262" r:id="rId8"/>
    <p:sldId id="263" r:id="rId9"/>
    <p:sldId id="264" r:id="rId10"/>
    <p:sldId id="268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6" r:id="rId23"/>
    <p:sldId id="281" r:id="rId24"/>
    <p:sldId id="277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87421F-B3BF-4BEB-898D-DEEF1294CD5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7B8471-9C56-4ACB-A27D-DEC329F100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Mapping, Grouping, Aggregation, Transform </a:t>
          </a:r>
        </a:p>
      </dgm:t>
    </dgm:pt>
    <dgm:pt modelId="{A1A7D1C8-D7BC-4767-92D6-6A894EF917F4}" type="parTrans" cxnId="{6FD408EB-D8B2-43EC-9B2E-03B5F98320FE}">
      <dgm:prSet/>
      <dgm:spPr/>
      <dgm:t>
        <a:bodyPr/>
        <a:lstStyle/>
        <a:p>
          <a:endParaRPr lang="en-US"/>
        </a:p>
      </dgm:t>
    </dgm:pt>
    <dgm:pt modelId="{3D0B8095-4BEF-43E9-A748-F5226650FF3D}" type="sibTrans" cxnId="{6FD408EB-D8B2-43EC-9B2E-03B5F98320FE}">
      <dgm:prSet/>
      <dgm:spPr/>
      <dgm:t>
        <a:bodyPr/>
        <a:lstStyle/>
        <a:p>
          <a:endParaRPr lang="en-US"/>
        </a:p>
      </dgm:t>
    </dgm:pt>
    <dgm:pt modelId="{09FC2885-3A17-4A21-896F-B410865935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Join, Concat, Merge</a:t>
          </a:r>
        </a:p>
      </dgm:t>
    </dgm:pt>
    <dgm:pt modelId="{0BE91695-2861-4187-B101-A28A87926C25}" type="parTrans" cxnId="{F5A216A9-A0BC-4011-A071-08D7CA7A5C87}">
      <dgm:prSet/>
      <dgm:spPr/>
      <dgm:t>
        <a:bodyPr/>
        <a:lstStyle/>
        <a:p>
          <a:endParaRPr lang="en-US"/>
        </a:p>
      </dgm:t>
    </dgm:pt>
    <dgm:pt modelId="{C8B19312-4974-443D-8BE8-03262738AC56}" type="sibTrans" cxnId="{F5A216A9-A0BC-4011-A071-08D7CA7A5C87}">
      <dgm:prSet/>
      <dgm:spPr/>
      <dgm:t>
        <a:bodyPr/>
        <a:lstStyle/>
        <a:p>
          <a:endParaRPr lang="en-US"/>
        </a:p>
      </dgm:t>
    </dgm:pt>
    <dgm:pt modelId="{475674C0-48EE-43D7-B0D2-2E5ABD93738A}" type="pres">
      <dgm:prSet presAssocID="{FA87421F-B3BF-4BEB-898D-DEEF1294CD55}" presName="root" presStyleCnt="0">
        <dgm:presLayoutVars>
          <dgm:dir/>
          <dgm:resizeHandles val="exact"/>
        </dgm:presLayoutVars>
      </dgm:prSet>
      <dgm:spPr/>
    </dgm:pt>
    <dgm:pt modelId="{B95F84EF-8D67-446C-8A9B-8AE7F16508B6}" type="pres">
      <dgm:prSet presAssocID="{2B7B8471-9C56-4ACB-A27D-DEC329F100B6}" presName="compNode" presStyleCnt="0"/>
      <dgm:spPr/>
    </dgm:pt>
    <dgm:pt modelId="{9C17462C-E9B9-47B5-AA15-48D60D718BFE}" type="pres">
      <dgm:prSet presAssocID="{2B7B8471-9C56-4ACB-A27D-DEC329F100B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C4D3B688-BD64-4D1C-8308-03C17F8704FC}" type="pres">
      <dgm:prSet presAssocID="{2B7B8471-9C56-4ACB-A27D-DEC329F100B6}" presName="spaceRect" presStyleCnt="0"/>
      <dgm:spPr/>
    </dgm:pt>
    <dgm:pt modelId="{D6219B66-342B-468C-BC24-DC296472EBB0}" type="pres">
      <dgm:prSet presAssocID="{2B7B8471-9C56-4ACB-A27D-DEC329F100B6}" presName="textRect" presStyleLbl="revTx" presStyleIdx="0" presStyleCnt="2">
        <dgm:presLayoutVars>
          <dgm:chMax val="1"/>
          <dgm:chPref val="1"/>
        </dgm:presLayoutVars>
      </dgm:prSet>
      <dgm:spPr/>
    </dgm:pt>
    <dgm:pt modelId="{11CA3924-8FDE-4DD6-93CC-B4F15537AD83}" type="pres">
      <dgm:prSet presAssocID="{3D0B8095-4BEF-43E9-A748-F5226650FF3D}" presName="sibTrans" presStyleCnt="0"/>
      <dgm:spPr/>
    </dgm:pt>
    <dgm:pt modelId="{5FFE2EC8-26F7-463B-8E0C-F68CD340011B}" type="pres">
      <dgm:prSet presAssocID="{09FC2885-3A17-4A21-896F-B41086593591}" presName="compNode" presStyleCnt="0"/>
      <dgm:spPr/>
    </dgm:pt>
    <dgm:pt modelId="{59F675E4-980B-41C9-9D37-2BF2C47A910E}" type="pres">
      <dgm:prSet presAssocID="{09FC2885-3A17-4A21-896F-B4108659359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s with Lines"/>
        </a:ext>
      </dgm:extLst>
    </dgm:pt>
    <dgm:pt modelId="{6EF534D4-3C8A-4BA9-AD2B-F3E2531BFA58}" type="pres">
      <dgm:prSet presAssocID="{09FC2885-3A17-4A21-896F-B41086593591}" presName="spaceRect" presStyleCnt="0"/>
      <dgm:spPr/>
    </dgm:pt>
    <dgm:pt modelId="{E8A4F365-225D-4760-BD30-0D1CE1EB207F}" type="pres">
      <dgm:prSet presAssocID="{09FC2885-3A17-4A21-896F-B4108659359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0868155-9EE0-4AD1-9CF0-1E41565CCC03}" type="presOf" srcId="{2B7B8471-9C56-4ACB-A27D-DEC329F100B6}" destId="{D6219B66-342B-468C-BC24-DC296472EBB0}" srcOrd="0" destOrd="0" presId="urn:microsoft.com/office/officeart/2018/2/layout/IconLabelList"/>
    <dgm:cxn modelId="{2E26748C-A63A-4FA9-87C8-F24373D66620}" type="presOf" srcId="{09FC2885-3A17-4A21-896F-B41086593591}" destId="{E8A4F365-225D-4760-BD30-0D1CE1EB207F}" srcOrd="0" destOrd="0" presId="urn:microsoft.com/office/officeart/2018/2/layout/IconLabelList"/>
    <dgm:cxn modelId="{09B8639D-8563-41EE-B296-161F3986654C}" type="presOf" srcId="{FA87421F-B3BF-4BEB-898D-DEEF1294CD55}" destId="{475674C0-48EE-43D7-B0D2-2E5ABD93738A}" srcOrd="0" destOrd="0" presId="urn:microsoft.com/office/officeart/2018/2/layout/IconLabelList"/>
    <dgm:cxn modelId="{F5A216A9-A0BC-4011-A071-08D7CA7A5C87}" srcId="{FA87421F-B3BF-4BEB-898D-DEEF1294CD55}" destId="{09FC2885-3A17-4A21-896F-B41086593591}" srcOrd="1" destOrd="0" parTransId="{0BE91695-2861-4187-B101-A28A87926C25}" sibTransId="{C8B19312-4974-443D-8BE8-03262738AC56}"/>
    <dgm:cxn modelId="{6FD408EB-D8B2-43EC-9B2E-03B5F98320FE}" srcId="{FA87421F-B3BF-4BEB-898D-DEEF1294CD55}" destId="{2B7B8471-9C56-4ACB-A27D-DEC329F100B6}" srcOrd="0" destOrd="0" parTransId="{A1A7D1C8-D7BC-4767-92D6-6A894EF917F4}" sibTransId="{3D0B8095-4BEF-43E9-A748-F5226650FF3D}"/>
    <dgm:cxn modelId="{F9BDE2CD-4E0C-44F0-B0DB-25CD821765EE}" type="presParOf" srcId="{475674C0-48EE-43D7-B0D2-2E5ABD93738A}" destId="{B95F84EF-8D67-446C-8A9B-8AE7F16508B6}" srcOrd="0" destOrd="0" presId="urn:microsoft.com/office/officeart/2018/2/layout/IconLabelList"/>
    <dgm:cxn modelId="{9EDE1721-BDD7-42C5-9CBD-BCB26E745BBB}" type="presParOf" srcId="{B95F84EF-8D67-446C-8A9B-8AE7F16508B6}" destId="{9C17462C-E9B9-47B5-AA15-48D60D718BFE}" srcOrd="0" destOrd="0" presId="urn:microsoft.com/office/officeart/2018/2/layout/IconLabelList"/>
    <dgm:cxn modelId="{22C351F5-A374-4443-B520-8C90D65994F3}" type="presParOf" srcId="{B95F84EF-8D67-446C-8A9B-8AE7F16508B6}" destId="{C4D3B688-BD64-4D1C-8308-03C17F8704FC}" srcOrd="1" destOrd="0" presId="urn:microsoft.com/office/officeart/2018/2/layout/IconLabelList"/>
    <dgm:cxn modelId="{1E3EC113-9DE6-436A-AE78-6B0B18ADD05A}" type="presParOf" srcId="{B95F84EF-8D67-446C-8A9B-8AE7F16508B6}" destId="{D6219B66-342B-468C-BC24-DC296472EBB0}" srcOrd="2" destOrd="0" presId="urn:microsoft.com/office/officeart/2018/2/layout/IconLabelList"/>
    <dgm:cxn modelId="{C029D544-1E6C-414D-A930-8913E682B1E7}" type="presParOf" srcId="{475674C0-48EE-43D7-B0D2-2E5ABD93738A}" destId="{11CA3924-8FDE-4DD6-93CC-B4F15537AD83}" srcOrd="1" destOrd="0" presId="urn:microsoft.com/office/officeart/2018/2/layout/IconLabelList"/>
    <dgm:cxn modelId="{694C4670-CA78-4295-8F33-677CDABCC584}" type="presParOf" srcId="{475674C0-48EE-43D7-B0D2-2E5ABD93738A}" destId="{5FFE2EC8-26F7-463B-8E0C-F68CD340011B}" srcOrd="2" destOrd="0" presId="urn:microsoft.com/office/officeart/2018/2/layout/IconLabelList"/>
    <dgm:cxn modelId="{F7919CC9-3D78-4745-BCE0-FE7C936A4B29}" type="presParOf" srcId="{5FFE2EC8-26F7-463B-8E0C-F68CD340011B}" destId="{59F675E4-980B-41C9-9D37-2BF2C47A910E}" srcOrd="0" destOrd="0" presId="urn:microsoft.com/office/officeart/2018/2/layout/IconLabelList"/>
    <dgm:cxn modelId="{8EFE3F98-87A3-4D97-B50E-F94E3DF88765}" type="presParOf" srcId="{5FFE2EC8-26F7-463B-8E0C-F68CD340011B}" destId="{6EF534D4-3C8A-4BA9-AD2B-F3E2531BFA58}" srcOrd="1" destOrd="0" presId="urn:microsoft.com/office/officeart/2018/2/layout/IconLabelList"/>
    <dgm:cxn modelId="{25862AF4-B830-4BDA-8C28-91F2999B3725}" type="presParOf" srcId="{5FFE2EC8-26F7-463B-8E0C-F68CD340011B}" destId="{E8A4F365-225D-4760-BD30-0D1CE1EB207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17462C-E9B9-47B5-AA15-48D60D718BFE}">
      <dsp:nvSpPr>
        <dsp:cNvPr id="0" name=""/>
        <dsp:cNvSpPr/>
      </dsp:nvSpPr>
      <dsp:spPr>
        <a:xfrm>
          <a:off x="2004807" y="272013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219B66-342B-468C-BC24-DC296472EBB0}">
      <dsp:nvSpPr>
        <dsp:cNvPr id="0" name=""/>
        <dsp:cNvSpPr/>
      </dsp:nvSpPr>
      <dsp:spPr>
        <a:xfrm>
          <a:off x="816807" y="268628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Mapping, Grouping, Aggregation, Transform </a:t>
          </a:r>
        </a:p>
      </dsp:txBody>
      <dsp:txXfrm>
        <a:off x="816807" y="2686289"/>
        <a:ext cx="4320000" cy="720000"/>
      </dsp:txXfrm>
    </dsp:sp>
    <dsp:sp modelId="{59F675E4-980B-41C9-9D37-2BF2C47A910E}">
      <dsp:nvSpPr>
        <dsp:cNvPr id="0" name=""/>
        <dsp:cNvSpPr/>
      </dsp:nvSpPr>
      <dsp:spPr>
        <a:xfrm>
          <a:off x="7080807" y="272013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A4F365-225D-4760-BD30-0D1CE1EB207F}">
      <dsp:nvSpPr>
        <dsp:cNvPr id="0" name=""/>
        <dsp:cNvSpPr/>
      </dsp:nvSpPr>
      <dsp:spPr>
        <a:xfrm>
          <a:off x="5892807" y="268628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Join, Concat, Merge</a:t>
          </a:r>
        </a:p>
      </dsp:txBody>
      <dsp:txXfrm>
        <a:off x="5892807" y="2686289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041FBE1-15D5-054E-8E3C-BED2B76F3B5C}" type="datetimeFigureOut">
              <a:rPr lang="en-CN" smtClean="0"/>
              <a:t>2022/7/25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4CFE1F-7EE0-0943-89FE-8C229E8CC35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54099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FBE1-15D5-054E-8E3C-BED2B76F3B5C}" type="datetimeFigureOut">
              <a:rPr lang="en-CN" smtClean="0"/>
              <a:t>2022/7/25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FE1F-7EE0-0943-89FE-8C229E8CC35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39867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041FBE1-15D5-054E-8E3C-BED2B76F3B5C}" type="datetimeFigureOut">
              <a:rPr lang="en-CN" smtClean="0"/>
              <a:t>2022/7/25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4CFE1F-7EE0-0943-89FE-8C229E8CC35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59015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FBE1-15D5-054E-8E3C-BED2B76F3B5C}" type="datetimeFigureOut">
              <a:rPr lang="en-CN" smtClean="0"/>
              <a:t>2022/7/25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64CFE1F-7EE0-0943-89FE-8C229E8CC35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85954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041FBE1-15D5-054E-8E3C-BED2B76F3B5C}" type="datetimeFigureOut">
              <a:rPr lang="en-CN" smtClean="0"/>
              <a:t>2022/7/25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4CFE1F-7EE0-0943-89FE-8C229E8CC35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9938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FBE1-15D5-054E-8E3C-BED2B76F3B5C}" type="datetimeFigureOut">
              <a:rPr lang="en-CN" smtClean="0"/>
              <a:t>2022/7/25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FE1F-7EE0-0943-89FE-8C229E8CC35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9882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FBE1-15D5-054E-8E3C-BED2B76F3B5C}" type="datetimeFigureOut">
              <a:rPr lang="en-CN" smtClean="0"/>
              <a:t>2022/7/25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FE1F-7EE0-0943-89FE-8C229E8CC35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96134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FBE1-15D5-054E-8E3C-BED2B76F3B5C}" type="datetimeFigureOut">
              <a:rPr lang="en-CN" smtClean="0"/>
              <a:t>2022/7/25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FE1F-7EE0-0943-89FE-8C229E8CC35C}" type="slidenum">
              <a:rPr lang="en-CN" smtClean="0"/>
              <a:t>‹#›</a:t>
            </a:fld>
            <a:endParaRPr lang="en-CN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106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FBE1-15D5-054E-8E3C-BED2B76F3B5C}" type="datetimeFigureOut">
              <a:rPr lang="en-CN" smtClean="0"/>
              <a:t>2022/7/25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FE1F-7EE0-0943-89FE-8C229E8CC35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2790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041FBE1-15D5-054E-8E3C-BED2B76F3B5C}" type="datetimeFigureOut">
              <a:rPr lang="en-CN" smtClean="0"/>
              <a:t>2022/7/25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4CFE1F-7EE0-0943-89FE-8C229E8CC35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1941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FBE1-15D5-054E-8E3C-BED2B76F3B5C}" type="datetimeFigureOut">
              <a:rPr lang="en-CN" smtClean="0"/>
              <a:t>2022/7/25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CFE1F-7EE0-0943-89FE-8C229E8CC35C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66272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041FBE1-15D5-054E-8E3C-BED2B76F3B5C}" type="datetimeFigureOut">
              <a:rPr lang="en-CN" smtClean="0"/>
              <a:t>2022/7/25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4CFE1F-7EE0-0943-89FE-8C229E8CC35C}" type="slidenum">
              <a:rPr lang="en-CN" smtClean="0"/>
              <a:t>‹#›</a:t>
            </a:fld>
            <a:endParaRPr lang="en-CN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616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7C35B5F-59FB-4E4A-A4E6-85CC504D7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nda bear in tree in forest">
            <a:extLst>
              <a:ext uri="{FF2B5EF4-FFF2-40B4-BE49-F238E27FC236}">
                <a16:creationId xmlns:a16="http://schemas.microsoft.com/office/drawing/2014/main" id="{9986BDD5-7E08-E554-DA77-C60D554554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t="2524" b="132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66203B4-6411-4E9D-AAC1-D798EF731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0D9114-A47D-47E3-9417-1858C7C68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6705EF-CBA4-4963-9FCA-08B278014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FF40CE-6C77-1E29-B11F-15241FCB9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200" y="2142067"/>
            <a:ext cx="3412067" cy="29718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N" sz="3300" dirty="0">
                <a:solidFill>
                  <a:schemeClr val="bg1"/>
                </a:solidFill>
              </a:rPr>
              <a:t>Python</a:t>
            </a:r>
            <a:r>
              <a:rPr lang="zh-CN" altLang="en-US" sz="3300" dirty="0">
                <a:solidFill>
                  <a:schemeClr val="bg1"/>
                </a:solidFill>
              </a:rPr>
              <a:t> </a:t>
            </a:r>
            <a:r>
              <a:rPr lang="en-US" altLang="zh-CN" sz="3300" dirty="0">
                <a:solidFill>
                  <a:schemeClr val="bg1"/>
                </a:solidFill>
              </a:rPr>
              <a:t>Data Process Advanced Topics – ½</a:t>
            </a:r>
            <a:br>
              <a:rPr lang="en-US" altLang="zh-CN" sz="3300" dirty="0">
                <a:solidFill>
                  <a:schemeClr val="bg1"/>
                </a:solidFill>
              </a:rPr>
            </a:br>
            <a:r>
              <a:rPr lang="en-US" altLang="zh-CN" sz="3300" dirty="0">
                <a:solidFill>
                  <a:schemeClr val="bg1"/>
                </a:solidFill>
              </a:rPr>
              <a:t>pandas and visualization</a:t>
            </a:r>
            <a:endParaRPr lang="en-CN" sz="33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7D399-EEA6-ACBE-0BCC-2C2361FBF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/>
          </a:bodyPr>
          <a:lstStyle/>
          <a:p>
            <a:r>
              <a:rPr lang="en-CN">
                <a:solidFill>
                  <a:schemeClr val="accent1">
                    <a:lumMod val="50000"/>
                    <a:lumOff val="50000"/>
                  </a:schemeClr>
                </a:solidFill>
              </a:rPr>
              <a:t>Minquan</a:t>
            </a:r>
          </a:p>
        </p:txBody>
      </p:sp>
    </p:spTree>
    <p:extLst>
      <p:ext uri="{BB962C8B-B14F-4D97-AF65-F5344CB8AC3E}">
        <p14:creationId xmlns:p14="http://schemas.microsoft.com/office/powerpoint/2010/main" val="102992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FC7D3-C808-698F-D23D-3D3FF8B81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5AF54-DC0C-B0CA-6CBC-CF67C5934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CN" dirty="0"/>
              <a:t>andas Apply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ABCC0-6C5C-8BE7-7697-E25F35A6E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622" y="183020"/>
            <a:ext cx="6324894" cy="66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80EB8-2BB0-6958-F7CA-0A162DF3F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CN" dirty="0"/>
              <a:t>groupby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2E32075D-9299-4657-87D7-B9987B7FD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67C63-11C3-E2F0-0816-1B6D90744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0" r="27484" b="-2"/>
          <a:stretch/>
        </p:blipFill>
        <p:spPr>
          <a:xfrm>
            <a:off x="657225" y="2361056"/>
            <a:ext cx="4962525" cy="36492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BA8D2-DB2F-2B01-5277-734CD10E9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7" y="2403833"/>
            <a:ext cx="5275001" cy="4045683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patients = ["a", "b", "c", "d", "e", "f"]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columns = {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                   "</a:t>
            </a:r>
            <a:r>
              <a:rPr lang="en-US" sz="1700" dirty="0" err="1"/>
              <a:t>sys_initial</a:t>
            </a:r>
            <a:r>
              <a:rPr lang="en-US" sz="1700" dirty="0"/>
              <a:t>": [120, 126, 130, 115, 150, 117],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                  "</a:t>
            </a:r>
            <a:r>
              <a:rPr lang="en-US" sz="1700" dirty="0" err="1"/>
              <a:t>dia_initial</a:t>
            </a:r>
            <a:r>
              <a:rPr lang="en-US" sz="1700" dirty="0"/>
              <a:t>": [75, 85, 90, 87, 90, 74],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                  "</a:t>
            </a:r>
            <a:r>
              <a:rPr lang="en-US" sz="1700" dirty="0" err="1"/>
              <a:t>sys_final</a:t>
            </a:r>
            <a:r>
              <a:rPr lang="en-US" sz="1700" dirty="0"/>
              <a:t>": [115, 123, 130, 118, 130, 121],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                  "</a:t>
            </a:r>
            <a:r>
              <a:rPr lang="en-US" sz="1700" dirty="0" err="1"/>
              <a:t>dia_final</a:t>
            </a:r>
            <a:r>
              <a:rPr lang="en-US" sz="1700" dirty="0"/>
              <a:t>": [70, 82, 92, 87, 85, 74],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                  "</a:t>
            </a:r>
            <a:r>
              <a:rPr lang="en-US" sz="1700" dirty="0" err="1"/>
              <a:t>drug_admst</a:t>
            </a:r>
            <a:r>
              <a:rPr lang="en-US" sz="1700" dirty="0"/>
              <a:t>": [True, True, True, True, False, False]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               } 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700" dirty="0" err="1"/>
              <a:t>df</a:t>
            </a:r>
            <a:r>
              <a:rPr lang="en-US" sz="1700" dirty="0"/>
              <a:t> = </a:t>
            </a:r>
            <a:r>
              <a:rPr lang="en-US" sz="1700" dirty="0" err="1"/>
              <a:t>pd.DataFrame</a:t>
            </a:r>
            <a:r>
              <a:rPr lang="en-US" sz="1700" dirty="0"/>
              <a:t>(columns, index=patients) 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>
              <a:lnSpc>
                <a:spcPct val="90000"/>
              </a:lnSpc>
            </a:pPr>
            <a:endParaRPr lang="en-CN" sz="1700" dirty="0"/>
          </a:p>
        </p:txBody>
      </p:sp>
    </p:spTree>
    <p:extLst>
      <p:ext uri="{BB962C8B-B14F-4D97-AF65-F5344CB8AC3E}">
        <p14:creationId xmlns:p14="http://schemas.microsoft.com/office/powerpoint/2010/main" val="1879193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5C23-1C58-F3CF-267A-93303917E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  &amp; transform</a:t>
            </a:r>
            <a:br>
              <a:rPr lang="en-US"/>
            </a:b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0338F-7B43-FF5A-3558-2B6AFAD0E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D9A10-0EA1-8E8A-7E7A-411CFF447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35" y="1897719"/>
            <a:ext cx="11079714" cy="225186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10CA90-1749-6701-9981-A0ED74E1D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96" y="4149581"/>
            <a:ext cx="9675991" cy="25772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37080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10D146-E8D9-D7D6-CA65-77BB654CAC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407" r="2" b="2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185DC-09E7-0353-BC90-6F290AC8F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Pandas join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879895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3C6B5B7-3E92-D04A-C772-A480717EC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" b="9607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185DC-09E7-0353-BC90-6F290AC8F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Pandas join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799183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068F82-AC02-4899-073E-2BBED8BBC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166" y="1995257"/>
            <a:ext cx="6518800" cy="316161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D1A1B-E531-D3A1-1A71-B09F4CBD7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Pandas</a:t>
            </a:r>
            <a:r>
              <a:rPr lang="en-US" altLang="zh-CN" sz="3600">
                <a:solidFill>
                  <a:srgbClr val="FFFFFF"/>
                </a:solidFill>
              </a:rPr>
              <a:t>  describe</a:t>
            </a:r>
            <a:endParaRPr lang="en-US" sz="3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599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EB555E-05B2-AC5A-B3F2-F1A21DB84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527" b="-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0946E-11BC-9567-C3CA-822FC70FD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Dash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056363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16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1CE41E-FF3A-5AB4-1D74-A550C9337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166" y="1261892"/>
            <a:ext cx="6518800" cy="4628347"/>
          </a:xfrm>
          <a:prstGeom prst="rect">
            <a:avLst/>
          </a:prstGeom>
        </p:spPr>
      </p:pic>
      <p:sp>
        <p:nvSpPr>
          <p:cNvPr id="28" name="Rectangle 18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49DA7-7EE5-B22C-2E95-DA3314D83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D3.js</a:t>
            </a:r>
          </a:p>
        </p:txBody>
      </p:sp>
    </p:spTree>
    <p:extLst>
      <p:ext uri="{BB962C8B-B14F-4D97-AF65-F5344CB8AC3E}">
        <p14:creationId xmlns:p14="http://schemas.microsoft.com/office/powerpoint/2010/main" val="936216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69D56E-7446-27F8-1FD6-ED5DF0F5B8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166" y="1449308"/>
            <a:ext cx="6518800" cy="425351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204AE-47EE-100C-D24D-8E79ED16C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Py-processing</a:t>
            </a:r>
          </a:p>
        </p:txBody>
      </p:sp>
    </p:spTree>
    <p:extLst>
      <p:ext uri="{BB962C8B-B14F-4D97-AF65-F5344CB8AC3E}">
        <p14:creationId xmlns:p14="http://schemas.microsoft.com/office/powerpoint/2010/main" val="761286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02E9D7B-AC8A-4860-BD41-E04FC6559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97B8C9C-91DF-4F8D-94A0-2C0C66030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F13AFA-7981-A3DE-5C1A-6BE49A038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77" r="-1" b="4564"/>
          <a:stretch/>
        </p:blipFill>
        <p:spPr>
          <a:xfrm>
            <a:off x="446533" y="723899"/>
            <a:ext cx="6202841" cy="56666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4D43BDD-ED29-4BE9-AEA1-6D0AE5A06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46DEBF-AF59-6ED4-A84D-56F72EF18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1934" y="1419225"/>
            <a:ext cx="4115917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Matplotlib – 3d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7A5CD2-E3CD-4870-957C-173AD2C87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0BF2A26-F7CA-4E8B-BC24-1AF436CD5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B21A4B9-14CF-4CA1-9ECF-0DE52B291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6DADA72-F9FE-48F9-9DAD-B379AE2BC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618790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EB5C6-D9EC-3B68-9E67-1D99D7EE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</a:rPr>
              <a:t>S</a:t>
            </a:r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eries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vs </a:t>
            </a:r>
            <a:r>
              <a:rPr lang="en-US" altLang="zh-CN" dirty="0" err="1">
                <a:latin typeface="SimSun" panose="02010600030101010101" pitchFamily="2" charset="-122"/>
                <a:ea typeface="SimSun" panose="02010600030101010101" pitchFamily="2" charset="-122"/>
              </a:rPr>
              <a:t>dataframe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D44D8-73F7-5C28-1CD9-62E273D43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CN" sz="1400" dirty="0"/>
              <a:t>&gt;&gt;&gt; </a:t>
            </a:r>
            <a:r>
              <a:rPr lang="en-US" sz="1400" dirty="0"/>
              <a:t>fruits = </a:t>
            </a:r>
            <a:r>
              <a:rPr lang="en-US" sz="1400" dirty="0" err="1"/>
              <a:t>pd.DataFrame</a:t>
            </a:r>
            <a:r>
              <a:rPr lang="en-US" sz="1400" dirty="0"/>
              <a:t>(</a:t>
            </a:r>
            <a:r>
              <a:rPr lang="en-US" sz="1400" dirty="0" err="1"/>
              <a:t>all_fruits</a:t>
            </a:r>
            <a:r>
              <a:rPr lang="en-US" sz="1400" dirty="0"/>
              <a:t>)</a:t>
            </a:r>
          </a:p>
          <a:p>
            <a:r>
              <a:rPr lang="en-US" sz="1400" dirty="0"/>
              <a:t>&gt;&gt;&gt; fruits = </a:t>
            </a:r>
            <a:r>
              <a:rPr lang="en-US" sz="1400" dirty="0" err="1"/>
              <a:t>pd.Series</a:t>
            </a:r>
            <a:r>
              <a:rPr lang="en-US" sz="1400" dirty="0"/>
              <a:t>(["apples", "oranges", "bananas"])</a:t>
            </a:r>
          </a:p>
          <a:p>
            <a:br>
              <a:rPr lang="en-US" sz="1400" dirty="0"/>
            </a:br>
            <a:endParaRPr lang="en-US" sz="1400" dirty="0"/>
          </a:p>
          <a:p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417C3-0034-88D7-C37C-DFFF6F1FC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990132"/>
            <a:ext cx="7663159" cy="36076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E6445-8C2F-70A7-037D-F5F4080B9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19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E9626E6-7B28-43B3-9025-070B3511E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99CF3-5C02-19A4-3B43-C716F9956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1107672"/>
            <a:ext cx="3427985" cy="955501"/>
          </a:xfrm>
        </p:spPr>
        <p:txBody>
          <a:bodyPr anchor="ctr">
            <a:normAutofit/>
          </a:bodyPr>
          <a:lstStyle/>
          <a:p>
            <a:endParaRPr lang="en-C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E7FC933-43AC-45C2-9636-27F36849F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1561E34-2E94-41A1-9790-E1202859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491C686-4266-442A-BE7E-A6507E2B3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31E3C9C-C934-49A7-89A7-A75F4E20B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72AC0-3839-6B47-56D9-3BBF385D1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1" y="2150533"/>
            <a:ext cx="3427985" cy="3708266"/>
          </a:xfrm>
        </p:spPr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CN" dirty="0"/>
              <a:t>atplotlib – 3d 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E5B236E-A796-D1D9-046A-B3F412065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45" b="-2"/>
          <a:stretch/>
        </p:blipFill>
        <p:spPr>
          <a:xfrm>
            <a:off x="4241398" y="627126"/>
            <a:ext cx="3702877" cy="5760720"/>
          </a:xfrm>
          <a:prstGeom prst="rect">
            <a:avLst/>
          </a:prstGeom>
        </p:spPr>
      </p:pic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859BD332-81F1-881A-8D97-7B96FEBB23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59" b="-3"/>
          <a:stretch/>
        </p:blipFill>
        <p:spPr>
          <a:xfrm>
            <a:off x="8040412" y="627126"/>
            <a:ext cx="3712464" cy="2834640"/>
          </a:xfrm>
          <a:prstGeom prst="rect">
            <a:avLst/>
          </a:prstGeom>
        </p:spPr>
      </p:pic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96967127-79FF-AE3A-4A4C-6B0B07A868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48" r="-2" b="9986"/>
          <a:stretch/>
        </p:blipFill>
        <p:spPr>
          <a:xfrm>
            <a:off x="8040401" y="3562350"/>
            <a:ext cx="3712464" cy="282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75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F1239-17F4-BEF8-B562-06435D494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Matplotlib - animate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D7710A-8D08-8178-3820-65F0BCA0B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254" b="-2"/>
          <a:stretch/>
        </p:blipFill>
        <p:spPr>
          <a:xfrm>
            <a:off x="575736" y="1911862"/>
            <a:ext cx="4045692" cy="4947834"/>
          </a:xfrm>
          <a:prstGeom prst="rect">
            <a:avLst/>
          </a:prstGeom>
        </p:spPr>
      </p:pic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D13816C6-671E-219F-59E1-133E3A037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5858" y="2180496"/>
            <a:ext cx="7140407" cy="367830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EE281-D93B-5020-399F-333F2E423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923" y="2180496"/>
            <a:ext cx="46609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12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1756-480D-584F-94C2-E6734609D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CN" dirty="0"/>
              <a:t>atplotlib - animate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BABF5-2783-4D43-543E-33861C338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def </a:t>
            </a:r>
            <a:r>
              <a:rPr lang="en-US" dirty="0" err="1"/>
              <a:t>draw_a_random_curve</a:t>
            </a:r>
            <a:r>
              <a:rPr lang="en-US" dirty="0"/>
              <a:t>():</a:t>
            </a:r>
          </a:p>
          <a:p>
            <a:r>
              <a:rPr lang="en-US" dirty="0"/>
              <a:t>   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err="1"/>
              <a:t>random.choice</a:t>
            </a:r>
            <a:r>
              <a:rPr lang="en-US" dirty="0"/>
              <a:t>(range(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sub_x</a:t>
            </a:r>
            <a:r>
              <a:rPr lang="en-US" dirty="0"/>
              <a:t>)))</a:t>
            </a:r>
          </a:p>
          <a:p>
            <a:r>
              <a:rPr lang="en-US" dirty="0"/>
              <a:t>    </a:t>
            </a:r>
            <a:r>
              <a:rPr lang="en-US" dirty="0" err="1"/>
              <a:t>linear_output</a:t>
            </a:r>
            <a:r>
              <a:rPr lang="en-US" dirty="0"/>
              <a:t> = </a:t>
            </a:r>
            <a:r>
              <a:rPr lang="en-US" dirty="0" err="1"/>
              <a:t>np.concatenate</a:t>
            </a:r>
            <a:r>
              <a:rPr lang="en-US" dirty="0"/>
              <a:t>((</a:t>
            </a:r>
            <a:r>
              <a:rPr lang="en-US" dirty="0" err="1"/>
              <a:t>random_linear</a:t>
            </a:r>
            <a:r>
              <a:rPr lang="en-US" dirty="0"/>
              <a:t>(</a:t>
            </a:r>
            <a:r>
              <a:rPr lang="en-US" dirty="0" err="1"/>
              <a:t>sub_x</a:t>
            </a:r>
            <a:r>
              <a:rPr lang="en-US" dirty="0"/>
              <a:t>[:</a:t>
            </a:r>
            <a:r>
              <a:rPr lang="en-US" dirty="0" err="1"/>
              <a:t>i</a:t>
            </a:r>
            <a:r>
              <a:rPr lang="en-US" dirty="0"/>
              <a:t>]), </a:t>
            </a:r>
            <a:r>
              <a:rPr lang="en-US" dirty="0" err="1"/>
              <a:t>random_linear</a:t>
            </a:r>
            <a:r>
              <a:rPr lang="en-US" dirty="0"/>
              <a:t>(</a:t>
            </a:r>
            <a:r>
              <a:rPr lang="en-US" dirty="0" err="1"/>
              <a:t>sub_x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:])))</a:t>
            </a:r>
          </a:p>
          <a:p>
            <a:r>
              <a:rPr lang="en-US" dirty="0"/>
              <a:t>    i2 = </a:t>
            </a:r>
            <a:r>
              <a:rPr lang="en-US" dirty="0" err="1"/>
              <a:t>random.choice</a:t>
            </a:r>
            <a:r>
              <a:rPr lang="en-US" dirty="0"/>
              <a:t>(range(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linear_output</a:t>
            </a:r>
            <a:r>
              <a:rPr lang="en-US" dirty="0"/>
              <a:t>)))</a:t>
            </a:r>
          </a:p>
          <a:p>
            <a:r>
              <a:rPr lang="en-US" dirty="0"/>
              <a:t>    output = </a:t>
            </a:r>
            <a:r>
              <a:rPr lang="en-US" dirty="0" err="1"/>
              <a:t>np.concatenate</a:t>
            </a:r>
            <a:r>
              <a:rPr lang="en-US" dirty="0"/>
              <a:t>((</a:t>
            </a:r>
            <a:r>
              <a:rPr lang="en-US" dirty="0" err="1"/>
              <a:t>random_linear</a:t>
            </a:r>
            <a:r>
              <a:rPr lang="en-US" dirty="0"/>
              <a:t>(sigmoid(</a:t>
            </a:r>
            <a:r>
              <a:rPr lang="en-US" dirty="0" err="1"/>
              <a:t>linear_output</a:t>
            </a:r>
            <a:r>
              <a:rPr lang="en-US" dirty="0"/>
              <a:t>[:i2])), </a:t>
            </a:r>
            <a:r>
              <a:rPr lang="en-US" dirty="0" err="1"/>
              <a:t>random_linear</a:t>
            </a:r>
            <a:r>
              <a:rPr lang="en-US" dirty="0"/>
              <a:t>(sigmoid(</a:t>
            </a:r>
            <a:r>
              <a:rPr lang="en-US" dirty="0" err="1"/>
              <a:t>linear_output</a:t>
            </a:r>
            <a:r>
              <a:rPr lang="en-US" dirty="0"/>
              <a:t>[i2:]))))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return output</a:t>
            </a:r>
          </a:p>
          <a:p>
            <a:endParaRPr lang="en-US" dirty="0"/>
          </a:p>
          <a:p>
            <a:r>
              <a:rPr lang="en-US" dirty="0"/>
              <a:t>def draw(index):</a:t>
            </a:r>
          </a:p>
          <a:p>
            <a:r>
              <a:rPr lang="en-US" dirty="0"/>
              <a:t>    </a:t>
            </a:r>
            <a:r>
              <a:rPr lang="en-US" dirty="0" err="1"/>
              <a:t>fig.clear</a:t>
            </a:r>
            <a:r>
              <a:rPr lang="en-US" dirty="0"/>
              <a:t>()</a:t>
            </a:r>
          </a:p>
          <a:p>
            <a:r>
              <a:rPr lang="en-US" dirty="0"/>
              <a:t>    </a:t>
            </a:r>
            <a:r>
              <a:rPr lang="en-US" dirty="0" err="1"/>
              <a:t>plt.plot</a:t>
            </a:r>
            <a:r>
              <a:rPr lang="en-US" dirty="0"/>
              <a:t>(</a:t>
            </a:r>
            <a:r>
              <a:rPr lang="en-US" dirty="0" err="1"/>
              <a:t>sub_x</a:t>
            </a:r>
            <a:r>
              <a:rPr lang="en-US" dirty="0"/>
              <a:t>, </a:t>
            </a:r>
            <a:r>
              <a:rPr lang="en-US" dirty="0" err="1"/>
              <a:t>draw_a_random_curve</a:t>
            </a:r>
            <a:r>
              <a:rPr lang="en-US" dirty="0"/>
              <a:t>(), color='green')</a:t>
            </a:r>
          </a:p>
          <a:p>
            <a:r>
              <a:rPr lang="en-US" dirty="0"/>
              <a:t>    </a:t>
            </a:r>
            <a:r>
              <a:rPr lang="en-US" dirty="0" err="1"/>
              <a:t>plt.plot</a:t>
            </a:r>
            <a:r>
              <a:rPr lang="en-US" dirty="0"/>
              <a:t>(</a:t>
            </a:r>
            <a:r>
              <a:rPr lang="en-US" dirty="0" err="1"/>
              <a:t>sub_x</a:t>
            </a:r>
            <a:r>
              <a:rPr lang="en-US" dirty="0"/>
              <a:t>, </a:t>
            </a:r>
            <a:r>
              <a:rPr lang="en-US" dirty="0" err="1"/>
              <a:t>draw_a_random_curve</a:t>
            </a:r>
            <a:r>
              <a:rPr lang="en-US" dirty="0"/>
              <a:t>(), color='red')</a:t>
            </a:r>
          </a:p>
          <a:p>
            <a:endParaRPr lang="en-US" dirty="0"/>
          </a:p>
          <a:p>
            <a:r>
              <a:rPr lang="en-US" dirty="0"/>
              <a:t>fig = </a:t>
            </a:r>
            <a:r>
              <a:rPr lang="en-US" dirty="0" err="1"/>
              <a:t>plt.gcf</a:t>
            </a:r>
            <a:r>
              <a:rPr lang="en-US" dirty="0"/>
              <a:t>()</a:t>
            </a:r>
          </a:p>
          <a:p>
            <a:r>
              <a:rPr lang="en-US" dirty="0" err="1"/>
              <a:t>FuncAnimation</a:t>
            </a:r>
            <a:r>
              <a:rPr lang="en-US" dirty="0"/>
              <a:t>(fig, draw, interval=500)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88140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9731E-E8DD-6B6A-D879-C7E1335CA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seaborn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6AE2FE-036E-44DB-8A9A-8E3261C9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A6D223-3FB3-CC2F-D61C-F615E3E1E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883" y="1054226"/>
            <a:ext cx="11283519" cy="29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53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77EC15-B89C-9C40-C12E-67FDC4113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121" r="5124" b="16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rgbClr val="FF801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rgbClr val="FF801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rgbClr val="FF801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35B20-78D3-F81C-2432-4A1240E1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572000"/>
            <a:ext cx="10993549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netowrkx</a:t>
            </a:r>
          </a:p>
        </p:txBody>
      </p:sp>
    </p:spTree>
    <p:extLst>
      <p:ext uri="{BB962C8B-B14F-4D97-AF65-F5344CB8AC3E}">
        <p14:creationId xmlns:p14="http://schemas.microsoft.com/office/powerpoint/2010/main" val="2950881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E3E89A-5ED9-4D36-1515-8847D3A3C4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56" t="40864" r="-1" b="10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rgbClr val="3E4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rgbClr val="3E4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rgbClr val="3E4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6C2962-B1F9-C59A-3ED6-6F8B840C7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572000"/>
            <a:ext cx="10993549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netowrkx</a:t>
            </a:r>
          </a:p>
        </p:txBody>
      </p:sp>
    </p:spTree>
    <p:extLst>
      <p:ext uri="{BB962C8B-B14F-4D97-AF65-F5344CB8AC3E}">
        <p14:creationId xmlns:p14="http://schemas.microsoft.com/office/powerpoint/2010/main" val="2249412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39" name="Rectangle 1038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n Introduction to t-SNE with Python Example | by Andre Violante | Towards  Data Science">
            <a:extLst>
              <a:ext uri="{FF2B5EF4-FFF2-40B4-BE49-F238E27FC236}">
                <a16:creationId xmlns:a16="http://schemas.microsoft.com/office/drawing/2014/main" id="{F6D1E075-5DE4-0ECA-421F-EC4DC2A91A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" r="2" b="18863"/>
          <a:stretch/>
        </p:blipFill>
        <p:spPr bwMode="auto">
          <a:xfrm>
            <a:off x="446534" y="723899"/>
            <a:ext cx="7498616" cy="567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3D0A9-8AEE-A8BD-80AC-FB9F97E1A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>
                <a:solidFill>
                  <a:srgbClr val="FFFFFF"/>
                </a:solidFill>
              </a:rPr>
              <a:t>tsne</a:t>
            </a:r>
            <a:endParaRPr lang="en-US" sz="3600" dirty="0">
              <a:solidFill>
                <a:srgbClr val="FFFFFF"/>
              </a:solidFill>
            </a:endParaRPr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279472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9716C-EB97-203C-1562-1D9117CE1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CN" dirty="0"/>
              <a:t>andas - INDEX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E9758B-E361-4084-8D9F-729FA6C4A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0B649-C9F9-3B68-02C3-09FDE7274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3304818"/>
            <a:ext cx="4962525" cy="17616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BFDF7-8032-8A8D-DFBF-EA9EDA7C7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N" dirty="0"/>
          </a:p>
          <a:p>
            <a:pPr marL="0" indent="0">
              <a:buNone/>
            </a:pPr>
            <a:endParaRPr lang="en-CN" dirty="0"/>
          </a:p>
          <a:p>
            <a:pPr marL="0" indent="0">
              <a:buNone/>
            </a:pPr>
            <a:endParaRPr lang="en-CN" dirty="0"/>
          </a:p>
          <a:p>
            <a:pPr marL="0" indent="0">
              <a:buNone/>
            </a:pPr>
            <a:endParaRPr lang="en-CN" dirty="0"/>
          </a:p>
          <a:p>
            <a:pPr marL="0" indent="0">
              <a:buNone/>
            </a:pPr>
            <a:endParaRPr lang="en-CN" dirty="0"/>
          </a:p>
          <a:p>
            <a:pPr marL="0" indent="0">
              <a:buNone/>
            </a:pPr>
            <a:r>
              <a:rPr lang="en-CN" dirty="0"/>
              <a:t>&gt;&gt;&gt; df.iloc[0]</a:t>
            </a:r>
          </a:p>
        </p:txBody>
      </p:sp>
    </p:spTree>
    <p:extLst>
      <p:ext uri="{BB962C8B-B14F-4D97-AF65-F5344CB8AC3E}">
        <p14:creationId xmlns:p14="http://schemas.microsoft.com/office/powerpoint/2010/main" val="1020616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4AAB6-AC2B-C415-75C8-FF850B2E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endParaRPr lang="en-C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E9758B-E361-4084-8D9F-729FA6C4A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46F70-C54B-DCFF-C412-037275A9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3484709"/>
            <a:ext cx="4962525" cy="14019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7836-6894-D5FF-35F1-0D54B9E49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r>
              <a:rPr lang="en-US" altLang="zh-CN" dirty="0"/>
              <a:t>&gt;&gt;&gt; </a:t>
            </a:r>
            <a:r>
              <a:rPr lang="en-US" altLang="zh-CN" dirty="0" err="1"/>
              <a:t>df.loc</a:t>
            </a:r>
            <a:r>
              <a:rPr lang="en-US" altLang="zh-CN" dirty="0"/>
              <a:t>[10]</a:t>
            </a:r>
          </a:p>
          <a:p>
            <a:r>
              <a:rPr lang="en-US" dirty="0"/>
              <a:t>&gt;&gt;&gt; </a:t>
            </a:r>
            <a:r>
              <a:rPr lang="en-US" dirty="0" err="1"/>
              <a:t>df</a:t>
            </a:r>
            <a:r>
              <a:rPr lang="en-US" dirty="0"/>
              <a:t>[10]</a:t>
            </a:r>
          </a:p>
          <a:p>
            <a:r>
              <a:rPr lang="en-US" dirty="0"/>
              <a:t>&gt;&gt;&gt; </a:t>
            </a:r>
            <a:r>
              <a:rPr lang="en-US" dirty="0" err="1"/>
              <a:t>df.ix</a:t>
            </a:r>
            <a:r>
              <a:rPr lang="en-US" dirty="0"/>
              <a:t>[10]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77176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EE8E6-895C-5C32-0B30-2083E08C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Pandas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FFDD02-89FC-2F80-70F2-700C7D9A392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7331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6981F2-287B-4FF9-ADF9-BA62CF2D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613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C70EE-C315-9835-EA51-C50CF942C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23901"/>
            <a:ext cx="10993549" cy="1428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accent1"/>
                </a:solidFill>
              </a:rPr>
              <a:t>Pandas mapping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3FC1C4-FF97-6CE7-5A15-CF1BC2180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2790605"/>
            <a:ext cx="8950894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58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858541D-2420-42BA-AE82-6F4C2C953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305D22-9D29-496C-9D4A-9ED19F72D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4" cy="5936922"/>
            <a:chOff x="446533" y="453643"/>
            <a:chExt cx="11298934" cy="593692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7040C2-2DE8-458B-B7BC-1ED5AE84A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3" y="4199467"/>
              <a:ext cx="11296733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99BD303-D1E8-4AF0-AB64-E765E7F09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13A7C3E-79D5-4261-ACEF-01D0DA633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198D765-9CF7-454B-A89D-67139D11E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BC70EE-C315-9835-EA51-C50CF942C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000698"/>
            <a:ext cx="1099354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Pandas mapping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C9BE0E-7A5A-A24A-69EA-888840E3C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81" r="1" b="1"/>
          <a:stretch/>
        </p:blipFill>
        <p:spPr>
          <a:xfrm>
            <a:off x="446532" y="599725"/>
            <a:ext cx="11292143" cy="35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9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D54DB8-C150-4290-85D6-F5B0262BF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858541D-2420-42BA-AE82-6F4C2C953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305D22-9D29-496C-9D4A-9ED19F72D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4" cy="5936922"/>
            <a:chOff x="446533" y="453643"/>
            <a:chExt cx="11298934" cy="593692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27040C2-2DE8-458B-B7BC-1ED5AE84A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3" y="4199467"/>
              <a:ext cx="11296733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99BD303-D1E8-4AF0-AB64-E765E7F09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13A7C3E-79D5-4261-ACEF-01D0DA633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198D765-9CF7-454B-A89D-67139D11E2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BC70EE-C315-9835-EA51-C50CF942C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000698"/>
            <a:ext cx="1099354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Pandas mapping / apply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14DB5-402C-AD7B-248C-16B1D58DF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4" y="557723"/>
            <a:ext cx="67437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32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28867-9B44-DE66-BCDA-3FD4C46D6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610099"/>
            <a:ext cx="10993549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Df.eval</a:t>
            </a: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6AE2FE-036E-44DB-8A9A-8E3261C9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11E7FC-229E-6F2F-1AC6-0EE1C749B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883" y="1237585"/>
            <a:ext cx="11283519" cy="253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5920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{186B36FA-AA1B-AB4A-87CC-18AE276D95A7}tf10001123</Template>
  <TotalTime>1039</TotalTime>
  <Words>437</Words>
  <Application>Microsoft Macintosh PowerPoint</Application>
  <PresentationFormat>Widescreen</PresentationFormat>
  <Paragraphs>69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SimSun</vt:lpstr>
      <vt:lpstr>Arial</vt:lpstr>
      <vt:lpstr>Gill Sans MT</vt:lpstr>
      <vt:lpstr>Wingdings 2</vt:lpstr>
      <vt:lpstr>Dividend</vt:lpstr>
      <vt:lpstr>Python Data Process Advanced Topics – ½ pandas and visualization</vt:lpstr>
      <vt:lpstr>Series vs dataframe</vt:lpstr>
      <vt:lpstr>Pandas - INDEX</vt:lpstr>
      <vt:lpstr>PowerPoint Presentation</vt:lpstr>
      <vt:lpstr>Pandas</vt:lpstr>
      <vt:lpstr>Pandas mapping </vt:lpstr>
      <vt:lpstr>Pandas mapping </vt:lpstr>
      <vt:lpstr>Pandas mapping / apply </vt:lpstr>
      <vt:lpstr>Df.eval</vt:lpstr>
      <vt:lpstr>PowerPoint Presentation</vt:lpstr>
      <vt:lpstr>groupby</vt:lpstr>
      <vt:lpstr>aggregation  &amp; transform </vt:lpstr>
      <vt:lpstr>Pandas join</vt:lpstr>
      <vt:lpstr>Pandas join</vt:lpstr>
      <vt:lpstr>Pandas  describe</vt:lpstr>
      <vt:lpstr>Dash</vt:lpstr>
      <vt:lpstr>D3.js</vt:lpstr>
      <vt:lpstr>Py-processing</vt:lpstr>
      <vt:lpstr>Matplotlib – 3d</vt:lpstr>
      <vt:lpstr>PowerPoint Presentation</vt:lpstr>
      <vt:lpstr>Matplotlib - animate</vt:lpstr>
      <vt:lpstr>Matplotlib - animate</vt:lpstr>
      <vt:lpstr>seaborn</vt:lpstr>
      <vt:lpstr>netowrkx</vt:lpstr>
      <vt:lpstr>netowrkx</vt:lpstr>
      <vt:lpstr>tsne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Data Process Advanced Topics</dc:title>
  <dc:creator>minquan gao</dc:creator>
  <cp:lastModifiedBy>minquan gao</cp:lastModifiedBy>
  <cp:revision>4</cp:revision>
  <dcterms:created xsi:type="dcterms:W3CDTF">2022-07-25T08:21:28Z</dcterms:created>
  <dcterms:modified xsi:type="dcterms:W3CDTF">2022-07-26T01:41:26Z</dcterms:modified>
</cp:coreProperties>
</file>